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41" r:id="rId2"/>
    <p:sldId id="342" r:id="rId3"/>
    <p:sldId id="343" r:id="rId4"/>
    <p:sldId id="344" r:id="rId5"/>
    <p:sldId id="345" r:id="rId6"/>
    <p:sldId id="346" r:id="rId7"/>
    <p:sldId id="347" r:id="rId8"/>
    <p:sldId id="348" r:id="rId9"/>
    <p:sldId id="349" r:id="rId10"/>
    <p:sldId id="350" r:id="rId11"/>
    <p:sldId id="336" r:id="rId12"/>
    <p:sldId id="338" r:id="rId13"/>
    <p:sldId id="339" r:id="rId14"/>
    <p:sldId id="340" r:id="rId15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E25"/>
    <a:srgbClr val="FF0000"/>
    <a:srgbClr val="FDB1B1"/>
    <a:srgbClr val="FFC000"/>
    <a:srgbClr val="92D050"/>
    <a:srgbClr val="9EC6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1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9C6F0-5897-4790-A85B-1A257044F6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903F0EB-D8D2-4F8B-B730-6FC7E1087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B3A332-4375-4A3E-8C57-CE656F290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C8D3B1-3163-47FE-A11A-8C829069C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DA24E6-F0F2-4FE0-90EB-6D803B7D4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749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912B0-EED4-4537-B5A6-A8261006E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611848-F3AD-429F-AC2A-BAFF98630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5D496E-8FB8-4FCD-8518-09C3CAE76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860DA4-A9D1-495A-8B24-F083E2F3F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8F17AB-E9F1-4370-A247-195FDA0E6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671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99F70EF-D22F-4AEF-B220-CDA907BC17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F91B1E-C4C3-4AC5-B841-117B48928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A1F79B-2663-4C36-983A-CB225AE63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E259B6-9169-4B3B-B6E5-DA5959386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FC4D5B-7E9C-4948-B1B8-2AA30E0A4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84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B81D41-E136-4B8D-ACC6-FD63E1B75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F0B6F7-526D-430F-BB78-EAF15158B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7CAB93-EF8F-4296-9D6D-87FFFFB8F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2B7E54-ED50-47F0-8096-DCA7993B6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1A3C50-4D33-40BA-892E-074CD0CB2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851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102D97-59BA-444A-8700-3C63AAF2B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8D7D4E-2700-4EB8-BB29-923A12A9B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68FF77-017E-4E94-983D-CE89A0848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343162-248B-41A7-9ACF-B094AAB5A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106A40-2BD7-4923-858E-B541A67F0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939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732D8D-AB98-4F1D-8FE6-5C1234E0F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B4F83A-897C-46CA-83EF-A8BC1068A8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0CD5C9-042A-44E3-9E68-BF45DBE12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22D2B2-A4E2-425E-B9A1-339FB1A60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1BDA7C-7D43-4B71-87F2-226411D43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58EC8D-B113-4FA1-82A9-0ED53BB70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304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6CCCBD-7AE2-4242-A267-2520B79A0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D7F139-3EF3-49AC-84CF-EC75CE9EA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3C7BF6-6B7C-4AE3-9186-F40D4C196B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00FADB-5211-4C10-BFDB-AB679CEFAA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A96B576-0BB6-45A8-981E-A539CDB40B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F6D898-71AD-411E-9F68-25B60DFB1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ACB03A-E9D8-4924-A34F-6B95CA3B1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2B165CE-D3E3-4080-B450-D0C3BE5DE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802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4BAF3C-C3AD-47CC-AF5D-9A54990A8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2D6FBA-C224-4B2D-B6E1-D1CBEA340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C3C8D44-FC47-45F2-95AB-D606E49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5AC1A1-0C74-4F9A-A24D-A60049D63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340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3F3736-E8B6-40E2-9122-447679214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C7038A8-8BE5-4D9E-AFCE-F394E9EAC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08F7F9-4058-4ABC-BADB-780DD4518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7553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4F5D84-7159-4949-8592-513BB667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68A3E9-9D2E-4C7A-8498-98841D4859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F65A04-878C-4353-9CFD-4B8F188101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9613C9-C271-4306-9C93-E821E5873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7AF684-B511-4604-B733-6293C7AA1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5E2204-AAB3-40E1-8D7A-7968AB3B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503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26957-3016-43C2-8725-C67F4EF2C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509078-333A-4584-ADF5-8CBD314BE9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00C5A4-CEAD-4FA9-9C12-DB412C8E9D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3AFE3B-9B25-4623-8DAF-5B674B65B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1FCFF5-2ACD-49D0-AEEE-0035F7131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821737-401F-4249-8C93-56049FCA9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2667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1812199-3A69-4F53-B83B-76EDBD858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1A8BD4-E336-4377-802F-5D9459E6D2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C2D28B-47B2-4828-99EA-4FA5AEE1ED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1B530-7706-45B3-891F-FCF8B24D9AA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B35876-711C-46D6-A59E-9BA92911D6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8714CC-7B90-4A4F-B1AC-0CF32D1DA3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C1CCD-9EDA-424D-9532-A6C738F264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54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A266CD-FEA2-48C2-AA80-F671087908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4801F17-437A-4EED-94EA-2BA79DBC17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A885C16-9783-41F9-9A34-98A605B72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8" y="683386"/>
            <a:ext cx="11862043" cy="549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407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E78D35-A567-43C5-8BAA-E1F616F4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49A2CD-C9AA-4B72-B904-BB45391C3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E2DA29C-B49A-4DA4-B001-B7A576E74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624" y="641507"/>
            <a:ext cx="11600985" cy="534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811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267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8FB17B-712C-4965-B5B6-FD8AC9924E55}"/>
              </a:ext>
            </a:extLst>
          </p:cNvPr>
          <p:cNvSpPr txBox="1"/>
          <p:nvPr/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400" b="1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3. Faster R-CNN</a:t>
            </a:r>
            <a:r>
              <a:rPr lang="ko-KR" altLang="en-US" sz="2400" b="1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이란</a:t>
            </a:r>
            <a:r>
              <a:rPr lang="en-US" altLang="ko-KR" sz="2400" b="1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?</a:t>
            </a:r>
          </a:p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400" b="1" kern="1200" dirty="0">
                <a:solidFill>
                  <a:schemeClr val="accent6"/>
                </a:solidFill>
                <a:latin typeface="+mj-lt"/>
                <a:ea typeface="+mj-ea"/>
                <a:cs typeface="+mj-cs"/>
              </a:rPr>
              <a:t>객체 검출 과정을 </a:t>
            </a:r>
            <a:r>
              <a:rPr lang="en-US" altLang="ko-KR" sz="2400" b="1" kern="1200" dirty="0">
                <a:solidFill>
                  <a:schemeClr val="accent6"/>
                </a:solidFill>
                <a:latin typeface="+mj-lt"/>
                <a:ea typeface="+mj-ea"/>
                <a:cs typeface="+mj-cs"/>
              </a:rPr>
              <a:t>CNN </a:t>
            </a:r>
            <a:r>
              <a:rPr lang="ko-KR" altLang="en-US" sz="2400" b="1" kern="1200" dirty="0">
                <a:solidFill>
                  <a:schemeClr val="accent6"/>
                </a:solidFill>
                <a:latin typeface="+mj-lt"/>
                <a:ea typeface="+mj-ea"/>
                <a:cs typeface="+mj-cs"/>
              </a:rPr>
              <a:t>과정 안으로</a:t>
            </a:r>
            <a:endParaRPr lang="en-US" altLang="ko-KR" sz="2400" b="1" kern="1200" dirty="0">
              <a:solidFill>
                <a:schemeClr val="accent6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6A469B5-366B-4BC2-9AF8-4EAA834BC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313299"/>
            <a:ext cx="6831263" cy="30911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010607-E977-4E4A-907F-8E0B6D0C2F23}"/>
              </a:ext>
            </a:extLst>
          </p:cNvPr>
          <p:cNvSpPr txBox="1"/>
          <p:nvPr/>
        </p:nvSpPr>
        <p:spPr>
          <a:xfrm>
            <a:off x="4038600" y="4600787"/>
            <a:ext cx="7188199" cy="12920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region proposal </a:t>
            </a: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추출 시간이 테스트 시간의 대부분을 차지함</a:t>
            </a: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Fast R-CNN</a:t>
            </a: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의 효율적인 구조와 </a:t>
            </a: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GPU</a:t>
            </a: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의 병렬처리 덕분에 약 </a:t>
            </a: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2,000</a:t>
            </a: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개 영역을 </a:t>
            </a: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classification</a:t>
            </a: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하는 데 고작 </a:t>
            </a: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0.32</a:t>
            </a: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초 소요</a:t>
            </a:r>
            <a:r>
              <a:rPr lang="en-US" altLang="ko-KR" sz="1400" b="1" dirty="0"/>
              <a:t>.</a:t>
            </a:r>
            <a:endParaRPr lang="en-US" altLang="ko-KR" sz="14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그러나 </a:t>
            </a: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CPU</a:t>
            </a: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를 기반으로 </a:t>
            </a: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</a:t>
            </a: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외부에서 처리되는 </a:t>
            </a: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region proposal </a:t>
            </a: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알고리즘</a:t>
            </a: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(Selective search[2])</a:t>
            </a: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은 약 </a:t>
            </a: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</a:t>
            </a:r>
            <a:r>
              <a:rPr lang="ko-KR" altLang="en-US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초 가량이 소요</a:t>
            </a:r>
            <a:r>
              <a:rPr lang="en-US" altLang="ko-KR" sz="1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1179173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F6D3295-62F2-4EE5-8BB9-0F5B7B0A3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887" y="455950"/>
            <a:ext cx="3320956" cy="310180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267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8FB17B-712C-4965-B5B6-FD8AC9924E55}"/>
              </a:ext>
            </a:extLst>
          </p:cNvPr>
          <p:cNvSpPr txBox="1"/>
          <p:nvPr/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400" b="1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3. Faster R-CNN</a:t>
            </a:r>
            <a:r>
              <a:rPr lang="ko-KR" altLang="en-US" sz="2400" b="1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이란</a:t>
            </a:r>
            <a:r>
              <a:rPr lang="en-US" altLang="ko-KR" sz="2400" b="1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?</a:t>
            </a:r>
          </a:p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400" b="1" kern="1200" dirty="0">
                <a:solidFill>
                  <a:schemeClr val="accent6"/>
                </a:solidFill>
                <a:latin typeface="+mj-lt"/>
                <a:ea typeface="+mj-ea"/>
                <a:cs typeface="+mj-cs"/>
              </a:rPr>
              <a:t>객체 검출 과정을 </a:t>
            </a:r>
            <a:r>
              <a:rPr lang="en-US" altLang="ko-KR" sz="2400" b="1" kern="1200" dirty="0">
                <a:solidFill>
                  <a:schemeClr val="accent6"/>
                </a:solidFill>
                <a:latin typeface="+mj-lt"/>
                <a:ea typeface="+mj-ea"/>
                <a:cs typeface="+mj-cs"/>
              </a:rPr>
              <a:t>CNN </a:t>
            </a:r>
            <a:r>
              <a:rPr lang="ko-KR" altLang="en-US" sz="2400" b="1" kern="1200" dirty="0">
                <a:solidFill>
                  <a:schemeClr val="accent6"/>
                </a:solidFill>
                <a:latin typeface="+mj-lt"/>
                <a:ea typeface="+mj-ea"/>
                <a:cs typeface="+mj-cs"/>
              </a:rPr>
              <a:t>과정 안으로</a:t>
            </a:r>
            <a:endParaRPr lang="en-US" altLang="ko-KR" sz="2400" b="1" kern="1200" dirty="0">
              <a:solidFill>
                <a:schemeClr val="accent6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010607-E977-4E4A-907F-8E0B6D0C2F23}"/>
              </a:ext>
            </a:extLst>
          </p:cNvPr>
          <p:cNvSpPr txBox="1"/>
          <p:nvPr/>
        </p:nvSpPr>
        <p:spPr>
          <a:xfrm>
            <a:off x="2957887" y="3969704"/>
            <a:ext cx="8739822" cy="12920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/>
              <a:t>Faster R-CNN</a:t>
            </a:r>
            <a:r>
              <a:rPr lang="ko-KR" altLang="en-US" sz="1400" b="1" dirty="0"/>
              <a:t>은 기존의 </a:t>
            </a:r>
            <a:r>
              <a:rPr lang="en-US" altLang="ko-KR" sz="1400" b="1" dirty="0"/>
              <a:t>Fast R-CNN</a:t>
            </a:r>
            <a:r>
              <a:rPr lang="ko-KR" altLang="en-US" sz="1400" b="1" dirty="0"/>
              <a:t>에 </a:t>
            </a:r>
            <a:r>
              <a:rPr lang="en-US" altLang="ko-KR" sz="1400" b="1" dirty="0"/>
              <a:t>Region proposal network</a:t>
            </a:r>
            <a:r>
              <a:rPr lang="ko-KR" altLang="en-US" sz="1400" b="1" dirty="0"/>
              <a:t>을 추가한 것이 핵심</a:t>
            </a:r>
            <a:endParaRPr lang="en-US" altLang="ko-KR" sz="1400" b="1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b="1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1" dirty="0"/>
              <a:t>최근에 나온 여러 </a:t>
            </a:r>
            <a:r>
              <a:rPr lang="en-US" altLang="ko-KR" sz="1400" b="1" dirty="0"/>
              <a:t>CNN visualization </a:t>
            </a:r>
            <a:r>
              <a:rPr lang="ko-KR" altLang="en-US" sz="1400" b="1" dirty="0"/>
              <a:t>논문과 </a:t>
            </a:r>
            <a:r>
              <a:rPr lang="en-US" altLang="ko-KR" sz="1400" b="1" dirty="0"/>
              <a:t>weakly supervised classification CNN </a:t>
            </a:r>
            <a:r>
              <a:rPr lang="ko-KR" altLang="en-US" sz="1400" b="1" dirty="0"/>
              <a:t>논문들을 보면</a:t>
            </a:r>
            <a:r>
              <a:rPr lang="en-US" altLang="ko-KR" sz="1400" b="1" dirty="0"/>
              <a:t>, classification</a:t>
            </a:r>
            <a:r>
              <a:rPr lang="ko-KR" altLang="en-US" sz="1400" b="1" dirty="0"/>
              <a:t>을 위해 학습한 </a:t>
            </a:r>
            <a:r>
              <a:rPr lang="en-US" altLang="ko-KR" sz="1400" b="1" dirty="0"/>
              <a:t>CNN</a:t>
            </a:r>
            <a:r>
              <a:rPr lang="ko-KR" altLang="en-US" sz="1400" b="1" dirty="0"/>
              <a:t>이 어느 정도 </a:t>
            </a:r>
            <a:r>
              <a:rPr lang="en-US" altLang="ko-KR" sz="1400" b="1" dirty="0"/>
              <a:t>localization </a:t>
            </a:r>
            <a:r>
              <a:rPr lang="ko-KR" altLang="en-US" sz="1400" b="1" dirty="0"/>
              <a:t>역할을 수행할 수 있음을 확인해 볼 수 있음</a:t>
            </a:r>
            <a:r>
              <a:rPr lang="en-US" altLang="ko-KR" sz="1400" b="1" dirty="0"/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b="1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/>
              <a:t> classification </a:t>
            </a:r>
            <a:r>
              <a:rPr lang="ko-KR" altLang="en-US" sz="1400" b="1" dirty="0"/>
              <a:t>학습 과정에서 학습되는 </a:t>
            </a:r>
            <a:r>
              <a:rPr lang="en-US" altLang="ko-KR" sz="1400" b="1" dirty="0"/>
              <a:t>convolution filter</a:t>
            </a:r>
            <a:r>
              <a:rPr lang="ko-KR" altLang="en-US" sz="1400" b="1" dirty="0"/>
              <a:t>들이 중요한 정보는 보존하고 불필요한 정보는 손실하는 방향으로 형성되기 때문</a:t>
            </a:r>
            <a:endParaRPr lang="en-US" altLang="ko-KR" sz="1400" b="1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b="1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b="1" dirty="0"/>
              <a:t>위 그림에서도 볼 수 있듯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학습된 </a:t>
            </a:r>
            <a:r>
              <a:rPr lang="en-US" altLang="ko-KR" sz="1400" b="1" dirty="0"/>
              <a:t>classification CNN</a:t>
            </a:r>
            <a:r>
              <a:rPr lang="ko-KR" altLang="en-US" sz="1400" b="1" dirty="0"/>
              <a:t>에 특정 이미지를 입력하고 해당 이미지로부터 얻어낸 </a:t>
            </a:r>
            <a:r>
              <a:rPr lang="en-US" altLang="ko-KR" sz="1400" b="1" dirty="0"/>
              <a:t>feature map</a:t>
            </a:r>
            <a:r>
              <a:rPr lang="ko-KR" altLang="en-US" sz="1400" b="1" dirty="0"/>
              <a:t>을 시각화 해 보면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물체를 구별하는데 불필요하다고 판단되는 배경은 무시하고 실제 물체가 존재하는 위치에 대부분의 </a:t>
            </a:r>
            <a:r>
              <a:rPr lang="en-US" altLang="ko-KR" sz="1400" b="1" dirty="0"/>
              <a:t>filter</a:t>
            </a:r>
            <a:r>
              <a:rPr lang="ko-KR" altLang="en-US" sz="1400" b="1" dirty="0"/>
              <a:t>가 반응함을 볼 수 있다</a:t>
            </a:r>
            <a:endParaRPr lang="en-US" altLang="ko-KR" sz="14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0963BEF-352E-4ACD-8C6D-70EAD22B3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2518" y="198434"/>
            <a:ext cx="6255071" cy="335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947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D8FB17B-712C-4965-B5B6-FD8AC9924E55}"/>
              </a:ext>
            </a:extLst>
          </p:cNvPr>
          <p:cNvSpPr txBox="1"/>
          <p:nvPr/>
        </p:nvSpPr>
        <p:spPr>
          <a:xfrm>
            <a:off x="704088" y="4318921"/>
            <a:ext cx="3648456" cy="1719072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RPN :</a:t>
            </a:r>
          </a:p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Regional Proposal Network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C17F7AD-6A04-4107-88D1-CA5351D02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531" y="374905"/>
            <a:ext cx="3457535" cy="330194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D9A63A9-28AA-4E66-9716-B0A71DBB8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497" y="466793"/>
            <a:ext cx="4434670" cy="31486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010607-E977-4E4A-907F-8E0B6D0C2F23}"/>
              </a:ext>
            </a:extLst>
          </p:cNvPr>
          <p:cNvSpPr txBox="1"/>
          <p:nvPr/>
        </p:nvSpPr>
        <p:spPr>
          <a:xfrm>
            <a:off x="4915141" y="4318921"/>
            <a:ext cx="6851904" cy="1719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feature map </a:t>
            </a:r>
            <a:r>
              <a:rPr lang="ko-KR" alt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정보를 활용해 물체가 존재하는 위치를 출력으로 가지는 네트워크</a:t>
            </a:r>
            <a:endParaRPr lang="en-US" altLang="ko-KR" sz="12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Input : feature map </a:t>
            </a:r>
            <a:r>
              <a:rPr lang="ko-KR" alt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위의 </a:t>
            </a:r>
            <a:r>
              <a:rPr lang="en-US" altLang="ko-K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 * N </a:t>
            </a:r>
            <a:r>
              <a:rPr lang="ko-KR" alt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크기 </a:t>
            </a:r>
            <a:r>
              <a:rPr lang="en-US" altLang="ko-K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window </a:t>
            </a:r>
            <a:r>
              <a:rPr lang="en-US" altLang="ko-K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sliding window</a:t>
            </a:r>
            <a:endParaRPr lang="en-US" altLang="ko-KR" sz="12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해당 영역에 물체가 존재하는지</a:t>
            </a:r>
            <a:r>
              <a:rPr lang="en-US" altLang="ko-K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존재하지 않는지에 대한 </a:t>
            </a:r>
            <a:r>
              <a:rPr lang="en-US" altLang="ko-K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binary classification</a:t>
            </a:r>
            <a:r>
              <a:rPr lang="ko-KR" alt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을 수행</a:t>
            </a:r>
            <a:endParaRPr lang="en-US" altLang="ko-KR" sz="12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Bounding box regressor </a:t>
            </a:r>
            <a:r>
              <a:rPr lang="ko-KR" alt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같이 사용</a:t>
            </a:r>
            <a:endParaRPr lang="en-US" altLang="ko-KR" sz="12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200" b="1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2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</a:t>
            </a:r>
            <a:r>
              <a:rPr lang="ko-KR" altLang="en-US" sz="1200" b="1" dirty="0"/>
              <a:t>이미지에 존재하는 물체들의 크기와 비율이 다양하기 때문에 고정된 </a:t>
            </a:r>
            <a:r>
              <a:rPr lang="en-US" altLang="ko-KR" sz="1200" b="1" dirty="0"/>
              <a:t>N * N </a:t>
            </a:r>
            <a:r>
              <a:rPr lang="ko-KR" altLang="en-US" sz="1200" b="1" dirty="0"/>
              <a:t>크기의 입력만으로 다양한 크기와 비율을 수용하기에는 부족함</a:t>
            </a:r>
            <a:endParaRPr lang="en-US" altLang="ko-KR" sz="1200" b="1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200" b="1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Anchor : </a:t>
            </a:r>
            <a:r>
              <a:rPr lang="ko-KR" altLang="en-US" sz="1200" b="1" dirty="0">
                <a:solidFill>
                  <a:srgbClr val="FF0000"/>
                </a:solidFill>
              </a:rPr>
              <a:t>미리 정의된 여러 크기와 비율의 </a:t>
            </a:r>
            <a:r>
              <a:rPr lang="en-US" altLang="ko-KR" sz="1200" b="1" dirty="0">
                <a:solidFill>
                  <a:srgbClr val="FF0000"/>
                </a:solidFill>
              </a:rPr>
              <a:t>reference box k</a:t>
            </a:r>
            <a:r>
              <a:rPr lang="ko-KR" altLang="en-US" sz="1200" b="1" dirty="0">
                <a:solidFill>
                  <a:srgbClr val="FF0000"/>
                </a:solidFill>
              </a:rPr>
              <a:t>를 </a:t>
            </a:r>
            <a:r>
              <a:rPr lang="ko-KR" altLang="en-US" sz="1200" b="1" dirty="0" err="1">
                <a:solidFill>
                  <a:srgbClr val="FF0000"/>
                </a:solidFill>
              </a:rPr>
              <a:t>정해놓고</a:t>
            </a:r>
            <a:r>
              <a:rPr lang="ko-KR" altLang="en-US" sz="1200" b="1" dirty="0">
                <a:solidFill>
                  <a:srgbClr val="FF0000"/>
                </a:solidFill>
              </a:rPr>
              <a:t> 각각의 </a:t>
            </a:r>
            <a:r>
              <a:rPr lang="en-US" altLang="ko-KR" sz="1200" b="1" dirty="0">
                <a:solidFill>
                  <a:srgbClr val="FF0000"/>
                </a:solidFill>
              </a:rPr>
              <a:t>sliding-window </a:t>
            </a:r>
            <a:r>
              <a:rPr lang="ko-KR" altLang="en-US" sz="1200" b="1" dirty="0">
                <a:solidFill>
                  <a:srgbClr val="FF0000"/>
                </a:solidFill>
              </a:rPr>
              <a:t>위치마다 </a:t>
            </a:r>
            <a:r>
              <a:rPr lang="en-US" altLang="ko-KR" sz="1200" b="1" dirty="0">
                <a:solidFill>
                  <a:srgbClr val="FF0000"/>
                </a:solidFill>
              </a:rPr>
              <a:t>k</a:t>
            </a:r>
            <a:r>
              <a:rPr lang="ko-KR" altLang="en-US" sz="1200" b="1" dirty="0">
                <a:solidFill>
                  <a:srgbClr val="FF0000"/>
                </a:solidFill>
              </a:rPr>
              <a:t>개의 </a:t>
            </a:r>
            <a:r>
              <a:rPr lang="en-US" altLang="ko-KR" sz="1200" b="1" dirty="0">
                <a:solidFill>
                  <a:srgbClr val="FF0000"/>
                </a:solidFill>
              </a:rPr>
              <a:t>box</a:t>
            </a:r>
            <a:r>
              <a:rPr lang="ko-KR" altLang="en-US" sz="1200" b="1" dirty="0">
                <a:solidFill>
                  <a:srgbClr val="FF0000"/>
                </a:solidFill>
              </a:rPr>
              <a:t>를 출력하도록 설계</a:t>
            </a:r>
            <a:endParaRPr lang="en-US" altLang="ko-KR" sz="1200" b="1" dirty="0">
              <a:solidFill>
                <a:srgbClr val="FF0000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200" b="1" dirty="0"/>
              <a:t>Output</a:t>
            </a:r>
            <a:r>
              <a:rPr lang="ko-KR" altLang="en-US" sz="1200" b="1" dirty="0"/>
              <a:t> </a:t>
            </a:r>
            <a:r>
              <a:rPr lang="en-US" altLang="ko-KR" sz="1200" b="1" dirty="0"/>
              <a:t>:</a:t>
            </a:r>
            <a:r>
              <a:rPr lang="ko-KR" altLang="en-US" sz="1200" b="1" dirty="0"/>
              <a:t> 모든 </a:t>
            </a:r>
            <a:r>
              <a:rPr lang="en-US" altLang="ko-KR" sz="1200" b="1" dirty="0"/>
              <a:t>anchor </a:t>
            </a:r>
            <a:r>
              <a:rPr lang="ko-KR" altLang="en-US" sz="1200" b="1" dirty="0"/>
              <a:t>위치에 대해 각각 물체</a:t>
            </a:r>
            <a:r>
              <a:rPr lang="en-US" altLang="ko-KR" sz="1200" b="1" dirty="0"/>
              <a:t>/</a:t>
            </a:r>
            <a:r>
              <a:rPr lang="ko-KR" altLang="en-US" sz="1200" b="1" dirty="0"/>
              <a:t>배경을 판단하는 </a:t>
            </a:r>
            <a:r>
              <a:rPr lang="en-US" altLang="ko-KR" sz="1200" b="1" dirty="0"/>
              <a:t>2k</a:t>
            </a:r>
            <a:r>
              <a:rPr lang="ko-KR" altLang="en-US" sz="1200" b="1" dirty="0"/>
              <a:t>개의 </a:t>
            </a:r>
            <a:r>
              <a:rPr lang="en-US" altLang="ko-KR" sz="1200" b="1" dirty="0"/>
              <a:t>classification </a:t>
            </a:r>
            <a:r>
              <a:rPr lang="ko-KR" altLang="en-US" sz="1200" b="1" dirty="0"/>
              <a:t>출력과</a:t>
            </a:r>
            <a:r>
              <a:rPr lang="en-US" altLang="ko-KR" sz="1200" b="1" dirty="0"/>
              <a:t>, </a:t>
            </a:r>
            <a:r>
              <a:rPr lang="en-US" altLang="ko-KR" sz="1200" b="1" dirty="0" err="1"/>
              <a:t>x,y,w,h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위치 </a:t>
            </a:r>
            <a:r>
              <a:rPr lang="ko-KR" altLang="en-US" sz="1200" b="1" dirty="0" err="1"/>
              <a:t>보정값을</a:t>
            </a:r>
            <a:r>
              <a:rPr lang="ko-KR" altLang="en-US" sz="1200" b="1" dirty="0"/>
              <a:t> 위한 </a:t>
            </a:r>
            <a:r>
              <a:rPr lang="en-US" altLang="ko-KR" sz="1200" b="1" dirty="0"/>
              <a:t>4k</a:t>
            </a:r>
            <a:r>
              <a:rPr lang="ko-KR" altLang="en-US" sz="1200" b="1" dirty="0"/>
              <a:t>개의 </a:t>
            </a:r>
            <a:r>
              <a:rPr lang="en-US" altLang="ko-KR" sz="1200" b="1" dirty="0"/>
              <a:t>regression </a:t>
            </a:r>
            <a:r>
              <a:rPr lang="ko-KR" altLang="en-US" sz="1200" b="1" dirty="0"/>
              <a:t>출력</a:t>
            </a:r>
            <a:endParaRPr lang="en-US" altLang="ko-KR" sz="1200" b="1" kern="1200" dirty="0"/>
          </a:p>
        </p:txBody>
      </p:sp>
    </p:spTree>
    <p:extLst>
      <p:ext uri="{BB962C8B-B14F-4D97-AF65-F5344CB8AC3E}">
        <p14:creationId xmlns:p14="http://schemas.microsoft.com/office/powerpoint/2010/main" val="774267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D8FB17B-712C-4965-B5B6-FD8AC9924E55}"/>
              </a:ext>
            </a:extLst>
          </p:cNvPr>
          <p:cNvSpPr txBox="1"/>
          <p:nvPr/>
        </p:nvSpPr>
        <p:spPr>
          <a:xfrm>
            <a:off x="542384" y="4501647"/>
            <a:ext cx="3971864" cy="1719072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Learning Algorithm :</a:t>
            </a:r>
          </a:p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000" b="1">
                <a:latin typeface="+mj-lt"/>
                <a:ea typeface="+mj-ea"/>
                <a:cs typeface="+mj-cs"/>
              </a:rPr>
              <a:t>Alternating Optimization</a:t>
            </a:r>
            <a:endParaRPr lang="en-US" altLang="ko-KR" sz="2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010607-E977-4E4A-907F-8E0B6D0C2F23}"/>
              </a:ext>
            </a:extLst>
          </p:cNvPr>
          <p:cNvSpPr txBox="1"/>
          <p:nvPr/>
        </p:nvSpPr>
        <p:spPr>
          <a:xfrm>
            <a:off x="4805192" y="4328547"/>
            <a:ext cx="6236020" cy="1719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dirty="0"/>
              <a:t>즉</a:t>
            </a:r>
            <a:r>
              <a:rPr lang="en-US" altLang="ko-KR" sz="1400" dirty="0"/>
              <a:t>, RPN</a:t>
            </a:r>
            <a:r>
              <a:rPr lang="ko-KR" altLang="en-US" sz="1400" dirty="0"/>
              <a:t>과 </a:t>
            </a:r>
            <a:r>
              <a:rPr lang="en-US" altLang="ko-KR" sz="1400" dirty="0"/>
              <a:t>Fast R-CNN</a:t>
            </a:r>
            <a:r>
              <a:rPr lang="ko-KR" altLang="en-US" sz="1400" dirty="0"/>
              <a:t>이 서로 </a:t>
            </a:r>
            <a:r>
              <a:rPr lang="en-US" altLang="ko-KR" sz="1400" dirty="0"/>
              <a:t>convolution feature</a:t>
            </a:r>
            <a:r>
              <a:rPr lang="ko-KR" altLang="en-US" sz="1400" dirty="0"/>
              <a:t>를 공유한 상태에서 </a:t>
            </a:r>
            <a:r>
              <a:rPr lang="ko-KR" altLang="en-US" sz="1400" dirty="0" err="1"/>
              <a:t>번갈아가며</a:t>
            </a:r>
            <a:r>
              <a:rPr lang="ko-KR" altLang="en-US" sz="1400" dirty="0"/>
              <a:t> 학습을 진행하는 형태</a:t>
            </a:r>
            <a:endParaRPr lang="en-US" altLang="ko-KR" sz="14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rgbClr val="FF0000"/>
                </a:solidFill>
              </a:rPr>
              <a:t>RPN</a:t>
            </a:r>
            <a:r>
              <a:rPr lang="ko-KR" altLang="en-US" sz="1400" dirty="0">
                <a:solidFill>
                  <a:srgbClr val="FF0000"/>
                </a:solidFill>
              </a:rPr>
              <a:t>의 </a:t>
            </a:r>
            <a:r>
              <a:rPr lang="en-US" altLang="ko-KR" sz="1400" dirty="0">
                <a:solidFill>
                  <a:srgbClr val="FF0000"/>
                </a:solidFill>
              </a:rPr>
              <a:t>loss function</a:t>
            </a:r>
            <a:r>
              <a:rPr lang="ko-KR" altLang="en-US" sz="1400" dirty="0">
                <a:solidFill>
                  <a:srgbClr val="FF0000"/>
                </a:solidFill>
              </a:rPr>
              <a:t>과 </a:t>
            </a:r>
            <a:r>
              <a:rPr lang="en-US" altLang="ko-KR" sz="1400" dirty="0">
                <a:solidFill>
                  <a:srgbClr val="FF0000"/>
                </a:solidFill>
              </a:rPr>
              <a:t>Fast R-CNN</a:t>
            </a:r>
            <a:r>
              <a:rPr lang="ko-KR" altLang="en-US" sz="1400" dirty="0">
                <a:solidFill>
                  <a:srgbClr val="FF0000"/>
                </a:solidFill>
              </a:rPr>
              <a:t>의 </a:t>
            </a:r>
            <a:r>
              <a:rPr lang="en-US" altLang="ko-KR" sz="1400" dirty="0">
                <a:solidFill>
                  <a:srgbClr val="FF0000"/>
                </a:solidFill>
              </a:rPr>
              <a:t>loss function</a:t>
            </a:r>
            <a:r>
              <a:rPr lang="ko-KR" altLang="en-US" sz="1400" dirty="0">
                <a:solidFill>
                  <a:srgbClr val="FF0000"/>
                </a:solidFill>
              </a:rPr>
              <a:t>을 모두 합쳐 </a:t>
            </a:r>
            <a:r>
              <a:rPr lang="en-US" altLang="ko-KR" sz="1400" dirty="0">
                <a:solidFill>
                  <a:srgbClr val="FF0000"/>
                </a:solidFill>
              </a:rPr>
              <a:t>multi-task loss</a:t>
            </a:r>
            <a:r>
              <a:rPr lang="ko-KR" altLang="en-US" sz="1400" dirty="0">
                <a:solidFill>
                  <a:srgbClr val="FF0000"/>
                </a:solidFill>
              </a:rPr>
              <a:t>로 둔 뒤</a:t>
            </a:r>
            <a:r>
              <a:rPr lang="en-US" altLang="ko-KR" sz="1400" dirty="0">
                <a:solidFill>
                  <a:srgbClr val="FF0000"/>
                </a:solidFill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</a:rPr>
              <a:t>한 번에 학습을 진행</a:t>
            </a:r>
            <a:r>
              <a:rPr lang="ko-KR" altLang="en-US" sz="1400" dirty="0"/>
              <a:t>해도 위 </a:t>
            </a:r>
            <a:r>
              <a:rPr lang="en-US" altLang="ko-KR" sz="1400" dirty="0"/>
              <a:t>alternating optimization </a:t>
            </a:r>
            <a:r>
              <a:rPr lang="ko-KR" altLang="en-US" sz="1400" dirty="0"/>
              <a:t>방법과 거의 동일하거나 높은 성능이 나올 수 있음이 실험적으로 증명됨</a:t>
            </a:r>
            <a:endParaRPr lang="en-US" altLang="ko-KR" sz="1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DAFA3AE-2A6E-4449-860E-C85DE9FC1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99" y="181517"/>
            <a:ext cx="6058211" cy="356888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651C997-E5A4-42C9-9ECE-A4478850B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5980" y="1053976"/>
            <a:ext cx="6236020" cy="255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68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45F38F-E7CC-4668-BC92-656E58D17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935938-6231-4BBC-AD85-8EB88437F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C5A64D-7CD7-451F-A19A-FBB682B37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95" y="624581"/>
            <a:ext cx="11303209" cy="522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562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2BA683-6464-4045-8D03-93DF4024B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1878B4-D6B7-45FC-9E4D-D17E5C0D9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81FCCF2-3F55-4AF7-B040-32C004D22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70" y="590770"/>
            <a:ext cx="10887635" cy="503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65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383C28-AB2B-495B-A3DE-5AB98DC84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0AE248-9E9B-4F89-8CB1-1B80BC23C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F2C58D7-3CFD-44E7-AE05-FEB051C4B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055" y="591670"/>
            <a:ext cx="11487889" cy="532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784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02B605-99C0-4B6D-8972-7CD7C33CF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C14F49-097D-4C2B-BECF-54B39ADCB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C261ED-F0BE-44BC-91C3-CF06E7FC9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67" y="681037"/>
            <a:ext cx="11655066" cy="540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89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C58E86-7DA1-4C30-B750-E0C140447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DA0A54-0733-4498-8463-2DE5B3202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0DA8E72-551C-496F-A130-138B1F861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62" y="681037"/>
            <a:ext cx="11681231" cy="535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219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E4FFEB-12BD-465D-9FEC-FC4960523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DD542F-6EC0-4614-A767-3A2164047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CCC40F4-D2C8-4EAC-B3D5-59D03066C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13" y="737545"/>
            <a:ext cx="11695771" cy="538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15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1452BD-3C7B-4E48-B9F0-6419AF749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E2BDAB-A8BF-43B2-B838-07933E6CF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B50E3FE-A190-4F58-872D-91EB75F82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25" y="617240"/>
            <a:ext cx="11751821" cy="542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846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C22EEB-E278-4E1C-A9DF-FE06750E2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711657-7C1F-43E2-BF5B-5A68DCC5F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C107B6-D0C9-4357-A88F-E301CB45B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11" y="681037"/>
            <a:ext cx="11886047" cy="548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819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328</Words>
  <Application>Microsoft Office PowerPoint</Application>
  <PresentationFormat>와이드스크린</PresentationFormat>
  <Paragraphs>32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맑은 고딕</vt:lpstr>
      <vt:lpstr>Calibri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조익현[ 학부수료 / 기계공학부 ]</dc:creator>
  <cp:lastModifiedBy>이 무원</cp:lastModifiedBy>
  <cp:revision>3</cp:revision>
  <dcterms:created xsi:type="dcterms:W3CDTF">2019-11-04T10:27:00Z</dcterms:created>
  <dcterms:modified xsi:type="dcterms:W3CDTF">2019-11-05T06:39:44Z</dcterms:modified>
</cp:coreProperties>
</file>